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5237525879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3523752587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237525879_0_7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237525879_0_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237525879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237525879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237525879_0_7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237525879_0_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5237525879_0_7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5237525879_0_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237525879_0_7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237525879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237525879_0_7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237525879_0_7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237525879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5237525879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237525879_0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5237525879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237525879_0_1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5237525879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5237525879_0_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5237525879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237525879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5237525879_0_2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237525879_0_2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5237525879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237525879_0_2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5237525879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5237525879_0_2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5237525879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237525879_0_2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237525879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237525879_0_2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5237525879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237525879_0_2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5237525879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237525879_0_2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237525879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237525879_0_3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237525879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237525879_0_3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237525879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5237525879_0_3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5237525879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5237525879_0_3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5237525879_0_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5237525879_0_3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5237525879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5237525879_0_3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5237525879_0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5237525879_0_3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5237525879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5237525879_0_3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5237525879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5237525879_0_4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5237525879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237525879_0_4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5237525879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5237525879_0_4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5237525879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5237525879_0_4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5237525879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237525879_0_4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237525879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237525879_0_4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237525879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5237525879_0_4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5237525879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5237525879_0_4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5237525879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5237525879_0_4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5237525879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5237525879_0_4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5237525879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5237525879_0_4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5237525879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5237525879_0_4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5237525879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5237525879_0_4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5237525879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5237525879_0_4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5237525879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5237525879_0_4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5237525879_0_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5237525879_0_5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5237525879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5237525879_0_6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5237525879_0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5237525879_0_6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35237525879_0_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5237525879_0_6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5237525879_0_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5237525879_0_6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5237525879_0_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5237525879_0_6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5237525879_0_6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5237525879_0_6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5237525879_0_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5237525879_0_6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5237525879_0_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5237525879_0_6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5237525879_0_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5237525879_0_6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5237525879_0_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5237525879_0_6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5237525879_0_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5237525879_0_6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5237525879_0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35237525879_0_6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35237525879_0_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5237525879_0_6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5237525879_0_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FB Campus">
  <p:cSld name="Title Slide - FB Campus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ilken SPH HP.jpg" id="9" name="Google Shape;9;p2"/>
          <p:cNvPicPr preferRelativeResize="0"/>
          <p:nvPr/>
        </p:nvPicPr>
        <p:blipFill rotWithShape="1">
          <a:blip r:embed="rId2">
            <a:alphaModFix/>
          </a:blip>
          <a:srcRect b="0" l="6002" r="6174" t="0"/>
          <a:stretch/>
        </p:blipFill>
        <p:spPr>
          <a:xfrm>
            <a:off x="-111124" y="-368954"/>
            <a:ext cx="9271000" cy="554205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type="ctrTitle"/>
          </p:nvPr>
        </p:nvSpPr>
        <p:spPr>
          <a:xfrm>
            <a:off x="360385" y="450820"/>
            <a:ext cx="4301269" cy="17290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b="1" i="0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60385" y="2353265"/>
            <a:ext cx="4301269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rgbClr val="ECE9C6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ECE9C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690047" y="903644"/>
            <a:ext cx="7754713" cy="14330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400"/>
              <a:buFont typeface="Arial"/>
              <a:buNone/>
              <a:defRPr b="1" i="0" sz="54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699255" y="2493325"/>
            <a:ext cx="7734747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ctr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 with Subtitles">
  <p:cSld name="Two Columns with Subtitle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688497" y="427618"/>
            <a:ext cx="7756263" cy="790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300"/>
              <a:buFont typeface="Arial"/>
              <a:buNone/>
              <a:defRPr b="1" i="0" sz="4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688497" y="1337701"/>
            <a:ext cx="3621929" cy="4937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2" type="body"/>
          </p:nvPr>
        </p:nvSpPr>
        <p:spPr>
          <a:xfrm>
            <a:off x="688495" y="1966718"/>
            <a:ext cx="3621931" cy="1946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3" type="body"/>
          </p:nvPr>
        </p:nvSpPr>
        <p:spPr>
          <a:xfrm>
            <a:off x="4785878" y="1337701"/>
            <a:ext cx="3663716" cy="4937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4" type="body"/>
          </p:nvPr>
        </p:nvSpPr>
        <p:spPr>
          <a:xfrm>
            <a:off x="4785885" y="1964299"/>
            <a:ext cx="3658875" cy="1946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457200" y="1200151"/>
            <a:ext cx="8229600" cy="31019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ontent with Caption">
  <p:cSld name="1_Content with Caption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idx="1" type="body"/>
          </p:nvPr>
        </p:nvSpPr>
        <p:spPr>
          <a:xfrm>
            <a:off x="692002" y="419551"/>
            <a:ext cx="3580882" cy="3310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2" type="body"/>
          </p:nvPr>
        </p:nvSpPr>
        <p:spPr>
          <a:xfrm>
            <a:off x="4889812" y="421519"/>
            <a:ext cx="3580882" cy="3310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with Caption">
  <p:cSld name="Photo with Caption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/>
          <p:nvPr>
            <p:ph idx="2" type="pic"/>
          </p:nvPr>
        </p:nvSpPr>
        <p:spPr>
          <a:xfrm rot="344365">
            <a:off x="773476" y="402505"/>
            <a:ext cx="7578326" cy="2618480"/>
          </a:xfrm>
          <a:prstGeom prst="rect">
            <a:avLst/>
          </a:prstGeom>
          <a:solidFill>
            <a:srgbClr val="ECECEC"/>
          </a:solidFill>
          <a:ln cap="sq" cmpd="sng" w="1905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688489" y="3364517"/>
            <a:ext cx="7756264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ctr">
              <a:spcBef>
                <a:spcPts val="320"/>
              </a:spcBef>
              <a:spcAft>
                <a:spcPts val="0"/>
              </a:spcAft>
              <a:buClr>
                <a:srgbClr val="595959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2" name="Google Shape;32;p8"/>
          <p:cNvSpPr txBox="1"/>
          <p:nvPr>
            <p:ph idx="1" type="body"/>
          </p:nvPr>
        </p:nvSpPr>
        <p:spPr>
          <a:xfrm>
            <a:off x="3575050" y="204788"/>
            <a:ext cx="5111750" cy="4129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3" name="Google Shape;33;p8"/>
          <p:cNvSpPr txBox="1"/>
          <p:nvPr>
            <p:ph idx="2" type="body"/>
          </p:nvPr>
        </p:nvSpPr>
        <p:spPr>
          <a:xfrm>
            <a:off x="457201" y="1076326"/>
            <a:ext cx="3008313" cy="3257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6553200" y="4767263"/>
            <a:ext cx="15748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losing Slide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-General9.jpg" id="37" name="Google Shape;37;p9"/>
          <p:cNvPicPr preferRelativeResize="0"/>
          <p:nvPr/>
        </p:nvPicPr>
        <p:blipFill rotWithShape="1">
          <a:blip r:embed="rId2">
            <a:alphaModFix/>
          </a:blip>
          <a:srcRect b="21032" l="0" r="0" t="-21032"/>
          <a:stretch/>
        </p:blipFill>
        <p:spPr>
          <a:xfrm>
            <a:off x="-111125" y="-1805781"/>
            <a:ext cx="9286875" cy="6965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Google Shape;40;p10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6553200" y="4767263"/>
            <a:ext cx="1558925" cy="273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" name="Google Shape;45;p1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6553200" y="4767263"/>
            <a:ext cx="15588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2.jp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lue Logo Bar 16 by 9.jpg"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22480"/>
            <a:ext cx="9155239" cy="51482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w_txt_wht_rev.png" id="7" name="Google Shape;7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979797" y="4448682"/>
            <a:ext cx="829147" cy="631534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Relationship Id="rId5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2.png"/><Relationship Id="rId4" Type="http://schemas.openxmlformats.org/officeDocument/2006/relationships/image" Target="../media/image4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2.png"/><Relationship Id="rId4" Type="http://schemas.openxmlformats.org/officeDocument/2006/relationships/image" Target="../media/image2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0.png"/><Relationship Id="rId4" Type="http://schemas.openxmlformats.org/officeDocument/2006/relationships/image" Target="../media/image30.png"/><Relationship Id="rId5" Type="http://schemas.openxmlformats.org/officeDocument/2006/relationships/image" Target="../media/image2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4.png"/><Relationship Id="rId4" Type="http://schemas.openxmlformats.org/officeDocument/2006/relationships/image" Target="../media/image45.png"/><Relationship Id="rId5" Type="http://schemas.openxmlformats.org/officeDocument/2006/relationships/image" Target="../media/image2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Relationship Id="rId4" Type="http://schemas.openxmlformats.org/officeDocument/2006/relationships/image" Target="../media/image39.png"/><Relationship Id="rId5" Type="http://schemas.openxmlformats.org/officeDocument/2006/relationships/image" Target="../media/image4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png"/><Relationship Id="rId4" Type="http://schemas.openxmlformats.org/officeDocument/2006/relationships/image" Target="../media/image25.png"/><Relationship Id="rId5" Type="http://schemas.openxmlformats.org/officeDocument/2006/relationships/image" Target="../media/image3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png"/><Relationship Id="rId4" Type="http://schemas.openxmlformats.org/officeDocument/2006/relationships/image" Target="../media/image48.png"/><Relationship Id="rId5" Type="http://schemas.openxmlformats.org/officeDocument/2006/relationships/image" Target="../media/image3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3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4.png"/><Relationship Id="rId4" Type="http://schemas.openxmlformats.org/officeDocument/2006/relationships/image" Target="../media/image44.png"/><Relationship Id="rId5" Type="http://schemas.openxmlformats.org/officeDocument/2006/relationships/image" Target="../media/image5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9.png"/><Relationship Id="rId4" Type="http://schemas.openxmlformats.org/officeDocument/2006/relationships/image" Target="../media/image41.png"/><Relationship Id="rId5" Type="http://schemas.openxmlformats.org/officeDocument/2006/relationships/image" Target="../media/image46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Relationship Id="rId5" Type="http://schemas.openxmlformats.org/officeDocument/2006/relationships/image" Target="../media/image5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5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3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1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0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9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0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type="ctrTitle"/>
          </p:nvPr>
        </p:nvSpPr>
        <p:spPr>
          <a:xfrm>
            <a:off x="360385" y="450820"/>
            <a:ext cx="4301269" cy="17290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/>
              <a:t>Semester Long Project; Part 4</a:t>
            </a:r>
            <a:endParaRPr/>
          </a:p>
        </p:txBody>
      </p:sp>
      <p:sp>
        <p:nvSpPr>
          <p:cNvPr id="52" name="Google Shape;52;p12"/>
          <p:cNvSpPr txBox="1"/>
          <p:nvPr>
            <p:ph idx="1" type="subTitle"/>
          </p:nvPr>
        </p:nvSpPr>
        <p:spPr>
          <a:xfrm>
            <a:off x="360385" y="2353265"/>
            <a:ext cx="4301269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CE9C6"/>
              </a:buClr>
              <a:buSzPts val="3200"/>
              <a:buNone/>
            </a:pPr>
            <a:r>
              <a:rPr lang="en-US"/>
              <a:t>DNSC 4211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/>
              <a:t>IndiaGrowthCorp, a fast-growing company, is facing challenges in scaling their revenue operations effectively. Despite a strong product and market potential, their win/loss rates are inconsistent, and sales teams lack the tools and alignment needed to close deals efficiently. The CRO recognizes the need for a data-driven approach to optimize their GTM strategy, while the Director of Sales Enablement is struggling to equip the sales team with the right resources and training.</a:t>
            </a:r>
            <a:endParaRPr sz="14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400"/>
              <a:t>I was brought in to:</a:t>
            </a:r>
            <a:endParaRPr sz="1400"/>
          </a:p>
          <a:p>
            <a:pPr indent="-317500" lvl="0" marL="457200" rtl="0" algn="l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en-US" sz="1400"/>
              <a:t>Diagnose Gaps:</a:t>
            </a:r>
            <a:r>
              <a:rPr lang="en-US" sz="1400"/>
              <a:t> Identify inefficiencies in their sales process, pipeline management, and enablement efforts.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en-US" sz="1400"/>
              <a:t>Align Teams:</a:t>
            </a:r>
            <a:r>
              <a:rPr lang="en-US" sz="1400"/>
              <a:t> Bridge the gap between sales, marketing, and customer success to create a cohesive revenue engine.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en-US" sz="1400"/>
              <a:t>Drive Results:</a:t>
            </a:r>
            <a:r>
              <a:rPr lang="en-US" sz="1400"/>
              <a:t> Implement actionable strategies to improve win rates, shorten sales cycles, and scale revenue growth sustainably.</a:t>
            </a:r>
            <a:endParaRPr sz="14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58" name="Google Shape;58;p1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Backstory: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388" y="-1"/>
            <a:ext cx="8343226" cy="432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Bottom Line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8450" lvl="0" marL="457200" rtl="0" algn="l">
              <a:spcBef>
                <a:spcPts val="640"/>
              </a:spcBef>
              <a:spcAft>
                <a:spcPts val="0"/>
              </a:spcAft>
              <a:buSzPts val="1100"/>
              <a:buAutoNum type="arabicPeriod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IndiaGrowthCorp's sales inconsistencies stem from poor cross-functional alignment and lack of sales enablement, despite strong market potential.</a:t>
            </a:r>
            <a:br>
              <a:rPr lang="en-US" sz="1100">
                <a:latin typeface="Arial"/>
                <a:ea typeface="Arial"/>
                <a:cs typeface="Arial"/>
                <a:sym typeface="Arial"/>
              </a:rPr>
            </a:b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Ideal customer targeting reveals highest win rates from smaller companies (&lt;$1M revenue, &lt;25K employees) and uncontested deals.</a:t>
            </a:r>
            <a:br>
              <a:rPr lang="en-US" sz="1100">
                <a:latin typeface="Arial"/>
                <a:ea typeface="Arial"/>
                <a:cs typeface="Arial"/>
                <a:sym typeface="Arial"/>
              </a:rPr>
            </a:b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Efficiency gains can be unlocked by specializing sales efforts by channel and product, increasing win rate from 22.6% to 24.12% and projected revenue by $41.5M.</a:t>
            </a:r>
            <a:br>
              <a:rPr lang="en-US" sz="1100">
                <a:latin typeface="Arial"/>
                <a:ea typeface="Arial"/>
                <a:cs typeface="Arial"/>
                <a:sym typeface="Arial"/>
              </a:rPr>
            </a:b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City-level strategies based on performance data inform tailored budget allocations and sales enablement plans to boost regional win rates.</a:t>
            </a:r>
            <a:br>
              <a:rPr lang="en-US" sz="1100">
                <a:latin typeface="Arial"/>
                <a:ea typeface="Arial"/>
                <a:cs typeface="Arial"/>
                <a:sym typeface="Arial"/>
              </a:rPr>
            </a:b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Data-backed CRM and sales process optimization—including velocity-based playbooks and predictive win scoring—are key to accelerating pipeline and revenue growth past 50%.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SWOT</a:t>
            </a:r>
            <a:endParaRPr/>
          </a:p>
        </p:txBody>
      </p:sp>
      <p:sp>
        <p:nvSpPr>
          <p:cNvPr id="75" name="Google Shape;75;p16"/>
          <p:cNvSpPr/>
          <p:nvPr/>
        </p:nvSpPr>
        <p:spPr>
          <a:xfrm>
            <a:off x="457200" y="1063375"/>
            <a:ext cx="4114800" cy="1500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Strengths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Strong product-market fit with proven success in specific client segments (e.g., &lt;$1M revenue firms).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High-value wins in key cities like Mumbai and Delhi, demonstrating regional growth potential.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Availability of robust sales data enabling advanced analytics and predictive modeling.</a:t>
            </a:r>
            <a:b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6"/>
          <p:cNvSpPr/>
          <p:nvPr/>
        </p:nvSpPr>
        <p:spPr>
          <a:xfrm>
            <a:off x="457200" y="2571750"/>
            <a:ext cx="4114800" cy="1500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Opportunities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Specialization by product-channel pairing can streamline enablement and boost conversion rates.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CRM enhancements and velocity-based playbooks can significantly reduce time-to-close.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Strategic budget allocation and city-specific interventions can unlock regional revenue growth.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4572000" y="1063375"/>
            <a:ext cx="4114800" cy="1500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Weaknesses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Inconsistent win/loss rates due to fragmented sales processes and enablement gaps.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 adoption and effectiveness of sales tools and collateral across teams.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Underperformance in certain cities (e.g., Pune, Chennai) and product lines (e.g., Legacy Modernization).</a:t>
            </a:r>
            <a:b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/>
          <p:nvPr/>
        </p:nvSpPr>
        <p:spPr>
          <a:xfrm>
            <a:off x="4572000" y="2571750"/>
            <a:ext cx="4114800" cy="1500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Threats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Aggressive revenue targets may push uncoordinated scaling without proper GTM alignment.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iteration sales processes and slow deal velocity risk lowering close rates.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21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Char char="●"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Competition in contested deals may increase loss rate if qualification and positioning aren’t refined.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54.20%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(84% effectiveness across models)</a:t>
            </a:r>
            <a:endParaRPr sz="2000"/>
          </a:p>
        </p:txBody>
      </p:sp>
      <p:sp>
        <p:nvSpPr>
          <p:cNvPr id="84" name="Google Shape;84;p17"/>
          <p:cNvSpPr txBox="1"/>
          <p:nvPr>
            <p:ph idx="1" type="subTitle"/>
          </p:nvPr>
        </p:nvSpPr>
        <p:spPr>
          <a:xfrm>
            <a:off x="1371600" y="2762250"/>
            <a:ext cx="6400800" cy="1314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New win percent assuming optimized methods under TreePlan and </a:t>
            </a:r>
            <a:r>
              <a:rPr lang="en-US"/>
              <a:t>Recommendations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688497" y="427618"/>
            <a:ext cx="7756200" cy="790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Methodology:</a:t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3528" y="1142230"/>
            <a:ext cx="2948475" cy="15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3" y="1142234"/>
            <a:ext cx="2948475" cy="1582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23523" y="2724875"/>
            <a:ext cx="3033402" cy="15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2571750"/>
            <a:ext cx="3381900" cy="173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type="title"/>
          </p:nvPr>
        </p:nvSpPr>
        <p:spPr>
          <a:xfrm>
            <a:off x="688497" y="427618"/>
            <a:ext cx="7756200" cy="790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Recommendations</a:t>
            </a:r>
            <a:endParaRPr/>
          </a:p>
        </p:txBody>
      </p:sp>
      <p:sp>
        <p:nvSpPr>
          <p:cNvPr id="99" name="Google Shape;99;p19"/>
          <p:cNvSpPr txBox="1"/>
          <p:nvPr>
            <p:ph idx="1" type="body"/>
          </p:nvPr>
        </p:nvSpPr>
        <p:spPr>
          <a:xfrm>
            <a:off x="688497" y="1337701"/>
            <a:ext cx="3621900" cy="493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Sales Process</a:t>
            </a:r>
            <a:endParaRPr/>
          </a:p>
        </p:txBody>
      </p:sp>
      <p:sp>
        <p:nvSpPr>
          <p:cNvPr id="100" name="Google Shape;100;p19"/>
          <p:cNvSpPr txBox="1"/>
          <p:nvPr>
            <p:ph idx="2" type="body"/>
          </p:nvPr>
        </p:nvSpPr>
        <p:spPr>
          <a:xfrm>
            <a:off x="688495" y="1966718"/>
            <a:ext cx="3621900" cy="194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Launch Velocity-Based Playbooks for high-velocity deals (&gt;50), aim to reduce average sales cycle by 15%.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Flag Deals with &gt;3 Stage Iterations via dashboard alert system by May and assign manager review within 48 hours to maintain momentum.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9"/>
          <p:cNvSpPr txBox="1"/>
          <p:nvPr>
            <p:ph idx="3" type="body"/>
          </p:nvPr>
        </p:nvSpPr>
        <p:spPr>
          <a:xfrm>
            <a:off x="4785878" y="1337701"/>
            <a:ext cx="3663600" cy="493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CRM</a:t>
            </a:r>
            <a:endParaRPr/>
          </a:p>
        </p:txBody>
      </p:sp>
      <p:sp>
        <p:nvSpPr>
          <p:cNvPr id="102" name="Google Shape;102;p19"/>
          <p:cNvSpPr txBox="1"/>
          <p:nvPr>
            <p:ph idx="4" type="body"/>
          </p:nvPr>
        </p:nvSpPr>
        <p:spPr>
          <a:xfrm>
            <a:off x="4785885" y="1964299"/>
            <a:ext cx="3658800" cy="194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Embed Win Probability Score in CRM by end of FY to prioritize deals &gt;60% likelihood: improves forecast accuracy by 10%.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600">
                <a:latin typeface="Calibri"/>
                <a:ea typeface="Calibri"/>
                <a:cs typeface="Calibri"/>
                <a:sym typeface="Calibri"/>
              </a:rPr>
              <a:t>Create Watchlist for Deals &gt;$75K &amp; Velocity &lt;30, assign weekly review task to sales leadership to fast-track decisions.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699255" y="2493325"/>
            <a:ext cx="7734600" cy="11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0"/>
          <p:cNvSpPr txBox="1"/>
          <p:nvPr>
            <p:ph type="title"/>
          </p:nvPr>
        </p:nvSpPr>
        <p:spPr>
          <a:xfrm>
            <a:off x="690047" y="903644"/>
            <a:ext cx="7754700" cy="14331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Appendix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/>
              <a:t>IndiaGrowthCorp, a fast-growing company, is facing challenges in scaling their revenue operations effectively. Despite a strong product and market potential, their win/loss rates are inconsistent, and sales teams lack the tools and alignment needed to close deals efficiently. The CRO recognizes the need for a data-driven approach to optimize their GTM strategy, while the Director of Sales Enablement is struggling to equip the sales team with the right resources and training.</a:t>
            </a:r>
            <a:endParaRPr sz="14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400"/>
              <a:t>I was brought in to:</a:t>
            </a:r>
            <a:endParaRPr sz="1400"/>
          </a:p>
          <a:p>
            <a:pPr indent="-317500" lvl="0" marL="457200" rtl="0" algn="l">
              <a:spcBef>
                <a:spcPts val="64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en-US" sz="1400"/>
              <a:t>Diagnose Gaps:</a:t>
            </a:r>
            <a:r>
              <a:rPr lang="en-US" sz="1400"/>
              <a:t> Identify inefficiencies in their sales process, pipeline management, and enablement efforts.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en-US" sz="1400"/>
              <a:t>Align Teams:</a:t>
            </a:r>
            <a:r>
              <a:rPr lang="en-US" sz="1400"/>
              <a:t> Bridge the gap between sales, marketing, and customer success to create a cohesive revenue engine.</a:t>
            </a:r>
            <a:endParaRPr sz="1400"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Calibri"/>
              <a:buAutoNum type="arabicPeriod"/>
            </a:pPr>
            <a:r>
              <a:rPr b="1" lang="en-US" sz="1400"/>
              <a:t>Drive Results:</a:t>
            </a:r>
            <a:r>
              <a:rPr lang="en-US" sz="1400"/>
              <a:t> Implement actionable strategies to improve win rates, shorten sales cycles, and scale revenue growth sustainably.</a:t>
            </a:r>
            <a:endParaRPr sz="14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14" name="Google Shape;114;p2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Backstory: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2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My Stakeholder(s)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2"/>
          <p:cNvSpPr txBox="1"/>
          <p:nvPr>
            <p:ph idx="1" type="body"/>
          </p:nvPr>
        </p:nvSpPr>
        <p:spPr>
          <a:xfrm>
            <a:off x="703225" y="1063375"/>
            <a:ext cx="3580800" cy="304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latin typeface="Calibri"/>
                <a:ea typeface="Calibri"/>
                <a:cs typeface="Calibri"/>
                <a:sym typeface="Calibri"/>
              </a:rPr>
              <a:t>Chief Revenue Officer (CRO)</a:t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00">
                <a:latin typeface="Calibri"/>
                <a:ea typeface="Calibri"/>
                <a:cs typeface="Calibri"/>
                <a:sym typeface="Calibri"/>
              </a:rPr>
              <a:t>Oversees the entire revenue engine, including sales, marketing, and customer success.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latin typeface="Calibri"/>
                <a:ea typeface="Calibri"/>
                <a:cs typeface="Calibri"/>
                <a:sym typeface="Calibri"/>
              </a:rPr>
              <a:t>Goals:</a:t>
            </a:r>
            <a:r>
              <a:rPr lang="en-US" sz="1300">
                <a:latin typeface="Calibri"/>
                <a:ea typeface="Calibri"/>
                <a:cs typeface="Calibri"/>
                <a:sym typeface="Calibri"/>
              </a:rPr>
              <a:t> Drive sustainable revenue growth, improve sales predictability, and scale the business.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latin typeface="Calibri"/>
                <a:ea typeface="Calibri"/>
                <a:cs typeface="Calibri"/>
                <a:sym typeface="Calibri"/>
              </a:rPr>
              <a:t>Pain Points:</a:t>
            </a:r>
            <a:r>
              <a:rPr lang="en-US" sz="1300">
                <a:latin typeface="Calibri"/>
                <a:ea typeface="Calibri"/>
                <a:cs typeface="Calibri"/>
                <a:sym typeface="Calibri"/>
              </a:rPr>
              <a:t> Lack of pipeline visibility, misalignment across teams, and pressure to meet aggressive revenue targets.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latin typeface="Calibri"/>
                <a:ea typeface="Calibri"/>
                <a:cs typeface="Calibri"/>
                <a:sym typeface="Calibri"/>
              </a:rPr>
              <a:t>Key Metrics:</a:t>
            </a:r>
            <a:r>
              <a:rPr lang="en-US" sz="1300">
                <a:latin typeface="Calibri"/>
                <a:ea typeface="Calibri"/>
                <a:cs typeface="Calibri"/>
                <a:sym typeface="Calibri"/>
              </a:rPr>
              <a:t> Revenue growth, win rate, average deal size, and customer lifetime value (CLV).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latin typeface="Calibri"/>
                <a:ea typeface="Calibri"/>
                <a:cs typeface="Calibri"/>
                <a:sym typeface="Calibri"/>
              </a:rPr>
              <a:t>Focus Areas:</a:t>
            </a:r>
            <a:r>
              <a:rPr lang="en-US" sz="1300">
                <a:latin typeface="Calibri"/>
                <a:ea typeface="Calibri"/>
                <a:cs typeface="Calibri"/>
                <a:sym typeface="Calibri"/>
              </a:rPr>
              <a:t> GTM strategy, cross-functional alignment, and optimizing the sales process.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2"/>
          <p:cNvSpPr txBox="1"/>
          <p:nvPr>
            <p:ph idx="2" type="body"/>
          </p:nvPr>
        </p:nvSpPr>
        <p:spPr>
          <a:xfrm>
            <a:off x="4878575" y="1063375"/>
            <a:ext cx="3580800" cy="3041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1300">
                <a:latin typeface="Calibri"/>
                <a:ea typeface="Calibri"/>
                <a:cs typeface="Calibri"/>
                <a:sym typeface="Calibri"/>
              </a:rPr>
              <a:t>Director of Sales Enablement</a:t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300">
                <a:latin typeface="Calibri"/>
                <a:ea typeface="Calibri"/>
                <a:cs typeface="Calibri"/>
                <a:sym typeface="Calibri"/>
              </a:rPr>
              <a:t>Equips the sales team with tools, training, and resources to improve performance.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1300">
                <a:latin typeface="Calibri"/>
                <a:ea typeface="Calibri"/>
                <a:cs typeface="Calibri"/>
                <a:sym typeface="Calibri"/>
              </a:rPr>
              <a:t>Goals:</a:t>
            </a:r>
            <a:r>
              <a:rPr lang="en-US" sz="1300">
                <a:latin typeface="Calibri"/>
                <a:ea typeface="Calibri"/>
                <a:cs typeface="Calibri"/>
                <a:sym typeface="Calibri"/>
              </a:rPr>
              <a:t> Increase sales productivity, reduce ramp time for new reps, and improve win rates.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1300">
                <a:latin typeface="Calibri"/>
                <a:ea typeface="Calibri"/>
                <a:cs typeface="Calibri"/>
                <a:sym typeface="Calibri"/>
              </a:rPr>
              <a:t>Pain Points: </a:t>
            </a:r>
            <a:r>
              <a:rPr lang="en-US" sz="1300">
                <a:latin typeface="Calibri"/>
                <a:ea typeface="Calibri"/>
                <a:cs typeface="Calibri"/>
                <a:sym typeface="Calibri"/>
              </a:rPr>
              <a:t>Low adoption of tools, inconsistent use of sales collateral, and difficulty measuring enablement ROI.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1300">
                <a:latin typeface="Calibri"/>
                <a:ea typeface="Calibri"/>
                <a:cs typeface="Calibri"/>
                <a:sym typeface="Calibri"/>
              </a:rPr>
              <a:t>Key Metrics: </a:t>
            </a:r>
            <a:r>
              <a:rPr lang="en-US" sz="1300">
                <a:latin typeface="Calibri"/>
                <a:ea typeface="Calibri"/>
                <a:cs typeface="Calibri"/>
                <a:sym typeface="Calibri"/>
              </a:rPr>
              <a:t>Ramp time, content usage, win rate, and sales cycle length.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1300">
                <a:latin typeface="Calibri"/>
                <a:ea typeface="Calibri"/>
                <a:cs typeface="Calibri"/>
                <a:sym typeface="Calibri"/>
              </a:rPr>
              <a:t>Focus Areas: </a:t>
            </a:r>
            <a:r>
              <a:rPr lang="en-US" sz="1300">
                <a:latin typeface="Calibri"/>
                <a:ea typeface="Calibri"/>
                <a:cs typeface="Calibri"/>
                <a:sym typeface="Calibri"/>
              </a:rPr>
              <a:t>Sales training, content creation, and ensuring alignment between sales and marketing.</a:t>
            </a:r>
            <a:endParaRPr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Who am I?</a:t>
            </a:r>
            <a:endParaRPr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I am a </a:t>
            </a:r>
            <a:r>
              <a:rPr b="1" lang="en-US" sz="1500"/>
              <a:t>RevOps consultant</a:t>
            </a:r>
            <a:r>
              <a:rPr lang="en-US" sz="1500"/>
              <a:t> that helps companies with: </a:t>
            </a:r>
            <a:endParaRPr sz="1500"/>
          </a:p>
          <a:p>
            <a:pPr indent="-323850" lvl="0" marL="457200" rtl="0" algn="l">
              <a:spcBef>
                <a:spcPts val="640"/>
              </a:spcBef>
              <a:spcAft>
                <a:spcPts val="0"/>
              </a:spcAft>
              <a:buSzPts val="1500"/>
              <a:buFont typeface="Calibri"/>
              <a:buAutoNum type="arabicPeriod"/>
            </a:pPr>
            <a:r>
              <a:rPr lang="en-US" sz="1500"/>
              <a:t>Sales Enablement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AutoNum type="arabicPeriod"/>
            </a:pPr>
            <a:r>
              <a:rPr lang="en-US" sz="1500"/>
              <a:t>GTM Strategy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AutoNum type="arabicPeriod"/>
            </a:pPr>
            <a:r>
              <a:rPr lang="en-US" sz="1500"/>
              <a:t>Business Development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To help IndiaGrowthCorp I will evaluate the following against their </a:t>
            </a:r>
            <a:r>
              <a:rPr b="1" lang="en-US" sz="1500"/>
              <a:t>win/loss percent</a:t>
            </a:r>
            <a:endParaRPr b="1" sz="1500"/>
          </a:p>
          <a:p>
            <a:pPr indent="-323850" lvl="0" marL="457200" rtl="0" algn="l">
              <a:spcBef>
                <a:spcPts val="640"/>
              </a:spcBef>
              <a:spcAft>
                <a:spcPts val="0"/>
              </a:spcAft>
              <a:buSzPts val="1500"/>
              <a:buFont typeface="Calibri"/>
              <a:buAutoNum type="arabicPeriod"/>
            </a:pPr>
            <a:r>
              <a:rPr lang="en-US" sz="1500"/>
              <a:t>Lead prospecting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AutoNum type="alphaLcPeriod"/>
            </a:pPr>
            <a:r>
              <a:rPr lang="en-US" sz="1500"/>
              <a:t>Previous account size, if any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AutoNum type="alphaLcPeriod"/>
            </a:pPr>
            <a:r>
              <a:rPr lang="en-US" sz="1500"/>
              <a:t>Forecasted account size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-US" sz="1500"/>
              <a:t>Market properties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AutoNum type="alphaLcPeriod"/>
            </a:pPr>
            <a:r>
              <a:rPr lang="en-US" sz="1500"/>
              <a:t>Product fit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AutoNum type="alphaLcPeriod"/>
            </a:pPr>
            <a:r>
              <a:rPr lang="en-US" sz="1500"/>
              <a:t>Location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AutoNum type="alphaLcPeriod"/>
            </a:pPr>
            <a:r>
              <a:rPr lang="en-US" sz="1500"/>
              <a:t>Market Medium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type="ctrTitle"/>
          </p:nvPr>
        </p:nvSpPr>
        <p:spPr>
          <a:xfrm>
            <a:off x="360385" y="450820"/>
            <a:ext cx="4301400" cy="17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/>
              <a:t>Semester Long Project; Part 2</a:t>
            </a:r>
            <a:endParaRPr/>
          </a:p>
        </p:txBody>
      </p:sp>
      <p:sp>
        <p:nvSpPr>
          <p:cNvPr id="133" name="Google Shape;133;p24"/>
          <p:cNvSpPr txBox="1"/>
          <p:nvPr>
            <p:ph idx="1" type="subTitle"/>
          </p:nvPr>
        </p:nvSpPr>
        <p:spPr>
          <a:xfrm>
            <a:off x="360385" y="2353265"/>
            <a:ext cx="43014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CE9C6"/>
              </a:buClr>
              <a:buSzPts val="3200"/>
              <a:buNone/>
            </a:pPr>
            <a:r>
              <a:rPr lang="en-US"/>
              <a:t>DNSC 4211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457200" y="411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In sales, the win percentage represents the </a:t>
            </a:r>
            <a:r>
              <a:rPr b="1" lang="en-US" sz="2100"/>
              <a:t>share of deals successfully closed, while the loss percentage reflects the share of opportunities that were not converted into sales.</a:t>
            </a:r>
            <a:r>
              <a:rPr lang="en-US" sz="2100"/>
              <a:t> A higher win rate indicates strong sales performance and effective strategies, whereas a higher loss rate suggests missed opportunities or competitive weaknesses. These metrics help assess sales effectiveness and guide strategy improvements.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/>
              <a:t>In IndiaGrowthCorp’s Niche:</a:t>
            </a:r>
            <a:endParaRPr b="1"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Top 10%: 35% win</a:t>
            </a:r>
            <a:endParaRPr sz="21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Bottom 10% : 15% win</a:t>
            </a:r>
            <a:endParaRPr sz="3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Tech Offering Sale Breakdown</a:t>
            </a:r>
            <a:endParaRPr sz="4000"/>
          </a:p>
        </p:txBody>
      </p:sp>
      <p:pic>
        <p:nvPicPr>
          <p:cNvPr id="144" name="Google Shape;14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415200"/>
            <a:ext cx="4114801" cy="231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400" y="1415212"/>
            <a:ext cx="4114801" cy="2313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Sales Performance Per Tech Offering</a:t>
            </a:r>
            <a:endParaRPr sz="4000"/>
          </a:p>
        </p:txBody>
      </p:sp>
      <p:pic>
        <p:nvPicPr>
          <p:cNvPr id="151" name="Google Shape;15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0663" y="912554"/>
            <a:ext cx="4282676" cy="3775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8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Client Info Breakdown</a:t>
            </a:r>
            <a:endParaRPr sz="4000"/>
          </a:p>
        </p:txBody>
      </p:sp>
      <p:pic>
        <p:nvPicPr>
          <p:cNvPr id="157" name="Google Shape;15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101" y="1063375"/>
            <a:ext cx="3997000" cy="2051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0900" y="1063375"/>
            <a:ext cx="3997000" cy="2051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92676" y="3114883"/>
            <a:ext cx="3358643" cy="1723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type="ctrTitle"/>
          </p:nvPr>
        </p:nvSpPr>
        <p:spPr>
          <a:xfrm>
            <a:off x="685800" y="-2381"/>
            <a:ext cx="7772400" cy="1102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IGC’s Ideal Customer Based on Win Data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9"/>
          <p:cNvSpPr txBox="1"/>
          <p:nvPr>
            <p:ph idx="1" type="subTitle"/>
          </p:nvPr>
        </p:nvSpPr>
        <p:spPr>
          <a:xfrm>
            <a:off x="685800" y="1440675"/>
            <a:ext cx="7772400" cy="215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</a:rPr>
              <a:t>IGC’s Ideal Customer Profile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</a:rPr>
              <a:t>Revenue:</a:t>
            </a:r>
            <a:r>
              <a:rPr lang="en-US" sz="1200">
                <a:solidFill>
                  <a:schemeClr val="dk1"/>
                </a:solidFill>
              </a:rPr>
              <a:t> Companies with </a:t>
            </a:r>
            <a:r>
              <a:rPr b="1" lang="en-US" sz="1200">
                <a:solidFill>
                  <a:schemeClr val="dk1"/>
                </a:solidFill>
              </a:rPr>
              <a:t>less than $1M in revenue</a:t>
            </a:r>
            <a:r>
              <a:rPr lang="en-US" sz="1200">
                <a:solidFill>
                  <a:schemeClr val="dk1"/>
                </a:solidFill>
              </a:rPr>
              <a:t> have the </a:t>
            </a:r>
            <a:r>
              <a:rPr b="1" lang="en-US" sz="1200">
                <a:solidFill>
                  <a:schemeClr val="dk1"/>
                </a:solidFill>
              </a:rPr>
              <a:t>highest win rates</a:t>
            </a:r>
            <a:r>
              <a:rPr lang="en-US" sz="1200">
                <a:solidFill>
                  <a:schemeClr val="dk1"/>
                </a:solidFill>
              </a:rPr>
              <a:t>, indicating stronger alignment with IGC’s offerings.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</a:rPr>
              <a:t>Employees:</a:t>
            </a:r>
            <a:r>
              <a:rPr lang="en-US" sz="1200">
                <a:solidFill>
                  <a:schemeClr val="dk1"/>
                </a:solidFill>
              </a:rPr>
              <a:t> Firms with </a:t>
            </a:r>
            <a:r>
              <a:rPr b="1" lang="en-US" sz="1200">
                <a:solidFill>
                  <a:schemeClr val="dk1"/>
                </a:solidFill>
              </a:rPr>
              <a:t>fewer than 25,000 employees</a:t>
            </a:r>
            <a:r>
              <a:rPr lang="en-US" sz="1200">
                <a:solidFill>
                  <a:schemeClr val="dk1"/>
                </a:solidFill>
              </a:rPr>
              <a:t> tend to convert more successfully, suggesting a preference for mid-sized organizations.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</a:rPr>
              <a:t>Competitive Intelligence:</a:t>
            </a:r>
            <a:r>
              <a:rPr lang="en-US" sz="1200">
                <a:solidFill>
                  <a:schemeClr val="dk1"/>
                </a:solidFill>
              </a:rPr>
              <a:t> Deals where </a:t>
            </a:r>
            <a:r>
              <a:rPr b="1" lang="en-US" sz="1200">
                <a:solidFill>
                  <a:schemeClr val="dk1"/>
                </a:solidFill>
              </a:rPr>
              <a:t>no competitive intelligence is involved</a:t>
            </a:r>
            <a:r>
              <a:rPr lang="en-US" sz="1200">
                <a:solidFill>
                  <a:schemeClr val="dk1"/>
                </a:solidFill>
              </a:rPr>
              <a:t> have the highest success rate, implying that uncontested opportunities yield better outcomes.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To maximize success, IGC should focus on targeting smaller revenue companies (&lt;$1M) and mid-sized firms (&lt;25K employees) while prioritizing uncontested deals, potentially by refining lead qualification and competitive positioning strategies.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Sales Medium Success Breakdown</a:t>
            </a:r>
            <a:endParaRPr sz="4000"/>
          </a:p>
        </p:txBody>
      </p:sp>
      <p:pic>
        <p:nvPicPr>
          <p:cNvPr id="171" name="Google Shape;17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6538" y="957479"/>
            <a:ext cx="5110930" cy="3775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1"/>
          <p:cNvSpPr txBox="1"/>
          <p:nvPr>
            <p:ph type="title"/>
          </p:nvPr>
        </p:nvSpPr>
        <p:spPr>
          <a:xfrm>
            <a:off x="176425" y="980553"/>
            <a:ext cx="3398100" cy="2877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Sales Medium Success Breakdown By Offering:</a:t>
            </a:r>
            <a:endParaRPr sz="4000"/>
          </a:p>
        </p:txBody>
      </p:sp>
      <p:pic>
        <p:nvPicPr>
          <p:cNvPr id="177" name="Google Shape;17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1950" y="0"/>
            <a:ext cx="5212051" cy="5206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Sales Velocity vs Stage Iterations</a:t>
            </a:r>
            <a:endParaRPr/>
          </a:p>
        </p:txBody>
      </p:sp>
      <p:pic>
        <p:nvPicPr>
          <p:cNvPr id="183" name="Google Shape;18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0663" y="1063379"/>
            <a:ext cx="4282676" cy="37753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3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Analysis of Velocity vs Stage Iteration</a:t>
            </a:r>
            <a:endParaRPr/>
          </a:p>
        </p:txBody>
      </p:sp>
      <p:sp>
        <p:nvSpPr>
          <p:cNvPr id="189" name="Google Shape;189;p33"/>
          <p:cNvSpPr txBox="1"/>
          <p:nvPr>
            <p:ph idx="2" type="body"/>
          </p:nvPr>
        </p:nvSpPr>
        <p:spPr>
          <a:xfrm>
            <a:off x="457201" y="1076326"/>
            <a:ext cx="3008400" cy="32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 sz="1500"/>
              <a:t>WHAT THIS MEANS: 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500"/>
              <a:t>As the firm increases its sales stages, the velocity goes down. We know that a higher velocity results in a higher win rate: </a:t>
            </a:r>
            <a:endParaRPr sz="1500"/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500"/>
              <a:t>Focus on Sales Mediums that have fewer stages →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</p:txBody>
      </p:sp>
      <p:pic>
        <p:nvPicPr>
          <p:cNvPr id="190" name="Google Shape;19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9825" y="130875"/>
            <a:ext cx="4627199" cy="407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4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It is </a:t>
            </a:r>
            <a:r>
              <a:rPr b="1" lang="en-US" sz="4000"/>
              <a:t>Cheaper </a:t>
            </a:r>
            <a:r>
              <a:rPr lang="en-US" sz="4000"/>
              <a:t>and </a:t>
            </a:r>
            <a:r>
              <a:rPr b="1" lang="en-US" sz="4000"/>
              <a:t>Equally  Efficient </a:t>
            </a:r>
            <a:r>
              <a:rPr lang="en-US" sz="4000"/>
              <a:t>(if not more) to retain customers:</a:t>
            </a:r>
            <a:endParaRPr sz="4000"/>
          </a:p>
        </p:txBody>
      </p:sp>
      <p:pic>
        <p:nvPicPr>
          <p:cNvPr id="196" name="Google Shape;19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5" y="1791188"/>
            <a:ext cx="4061574" cy="208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8779" y="1791204"/>
            <a:ext cx="4320421" cy="2217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5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Analysis</a:t>
            </a:r>
            <a:endParaRPr sz="4000"/>
          </a:p>
        </p:txBody>
      </p:sp>
      <p:sp>
        <p:nvSpPr>
          <p:cNvPr id="203" name="Google Shape;203;p35"/>
          <p:cNvSpPr txBox="1"/>
          <p:nvPr>
            <p:ph idx="2" type="body"/>
          </p:nvPr>
        </p:nvSpPr>
        <p:spPr>
          <a:xfrm>
            <a:off x="457201" y="1076326"/>
            <a:ext cx="3008400" cy="32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 sz="1100"/>
              <a:t>Our strategy is to look at how recurring business can develop and grow with IGC →</a:t>
            </a:r>
            <a:endParaRPr b="1" sz="1100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b="1" sz="1100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 sz="1100"/>
              <a:t>Interpreting the Data</a:t>
            </a:r>
            <a:endParaRPr b="1" sz="800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 sz="900"/>
              <a:t>Retention Focus: </a:t>
            </a:r>
            <a:r>
              <a:rPr lang="en-US" sz="900"/>
              <a:t>Clients with previous high spending (&gt;100,000 USD) tend to generate larger opportunities, so prioritize loyalty programs and personalized offers to maximize their lifetime value.</a:t>
            </a:r>
            <a:endParaRPr sz="900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 sz="900"/>
              <a:t>Upselling Strategy:</a:t>
            </a:r>
            <a:r>
              <a:rPr lang="en-US" sz="900"/>
              <a:t> Mid-tier clients (25,000–100,000 USD) show growing opportunity sizes, indicating potential for upselling through bundled services or volume discounts to move them into the highest spending bracket.</a:t>
            </a:r>
            <a:endParaRPr sz="900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 sz="900"/>
              <a:t>New Client Activation:</a:t>
            </a:r>
            <a:r>
              <a:rPr lang="en-US" sz="900"/>
              <a:t> Clients with no prior business have the smallest opportunities, suggesting a need for aggressive outreach campaigns, introductory discounts, and tailored onboarding experiences to convert them into repeat buyers.</a:t>
            </a:r>
            <a:endParaRPr sz="900"/>
          </a:p>
        </p:txBody>
      </p:sp>
      <p:pic>
        <p:nvPicPr>
          <p:cNvPr id="204" name="Google Shape;20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1801" y="506938"/>
            <a:ext cx="5373598" cy="27580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6"/>
          <p:cNvSpPr txBox="1"/>
          <p:nvPr>
            <p:ph type="title"/>
          </p:nvPr>
        </p:nvSpPr>
        <p:spPr>
          <a:xfrm>
            <a:off x="688497" y="427618"/>
            <a:ext cx="7756200" cy="790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Opportunity Size: Stand-Alone</a:t>
            </a:r>
            <a:endParaRPr sz="4000"/>
          </a:p>
        </p:txBody>
      </p:sp>
      <p:pic>
        <p:nvPicPr>
          <p:cNvPr id="210" name="Google Shape;21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975" y="1652751"/>
            <a:ext cx="4481084" cy="2295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5059" y="1510443"/>
            <a:ext cx="4144141" cy="212260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6"/>
          <p:cNvSpPr txBox="1"/>
          <p:nvPr/>
        </p:nvSpPr>
        <p:spPr>
          <a:xfrm>
            <a:off x="4154775" y="2469150"/>
            <a:ext cx="3000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D4A119"/>
                </a:solidFill>
                <a:latin typeface="Calibri"/>
                <a:ea typeface="Calibri"/>
                <a:cs typeface="Calibri"/>
                <a:sym typeface="Calibri"/>
              </a:rPr>
              <a:t>Win Percent</a:t>
            </a:r>
            <a:endParaRPr sz="1300">
              <a:solidFill>
                <a:srgbClr val="D4A11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7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Where is ICG Selling (Best…)</a:t>
            </a:r>
            <a:endParaRPr sz="1900"/>
          </a:p>
        </p:txBody>
      </p:sp>
      <p:sp>
        <p:nvSpPr>
          <p:cNvPr id="218" name="Google Shape;218;p37"/>
          <p:cNvSpPr txBox="1"/>
          <p:nvPr>
            <p:ph idx="2" type="body"/>
          </p:nvPr>
        </p:nvSpPr>
        <p:spPr>
          <a:xfrm>
            <a:off x="457201" y="1076326"/>
            <a:ext cx="3008400" cy="32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Top Performers</a:t>
            </a:r>
            <a:endParaRPr b="1"/>
          </a:p>
          <a:p>
            <a:pPr indent="-317500" lvl="0" marL="457200" rtl="0" algn="l">
              <a:spcBef>
                <a:spcPts val="28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Mumbai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Dehli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Hyperbad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Causes of Concern</a:t>
            </a:r>
            <a:endParaRPr b="1"/>
          </a:p>
          <a:p>
            <a:pPr indent="-317500" lvl="0" marL="457200" rtl="0" algn="l">
              <a:spcBef>
                <a:spcPts val="28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Pune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Kolkata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In the Middle</a:t>
            </a:r>
            <a:endParaRPr b="1"/>
          </a:p>
          <a:p>
            <a:pPr indent="-317500" lvl="0" marL="457200" rtl="0" algn="l">
              <a:spcBef>
                <a:spcPts val="28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Bengaluru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Chennai</a:t>
            </a:r>
            <a:endParaRPr/>
          </a:p>
        </p:txBody>
      </p:sp>
      <p:pic>
        <p:nvPicPr>
          <p:cNvPr id="219" name="Google Shape;21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0"/>
            <a:ext cx="4196562" cy="211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1988" y="2179700"/>
            <a:ext cx="4196574" cy="211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8"/>
          <p:cNvSpPr txBox="1"/>
          <p:nvPr>
            <p:ph type="title"/>
          </p:nvPr>
        </p:nvSpPr>
        <p:spPr>
          <a:xfrm>
            <a:off x="457201" y="-404813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Value per Firm</a:t>
            </a:r>
            <a:endParaRPr sz="1900"/>
          </a:p>
        </p:txBody>
      </p:sp>
      <p:pic>
        <p:nvPicPr>
          <p:cNvPr id="226" name="Google Shape;22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9163" y="466687"/>
            <a:ext cx="7345664" cy="3762413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8"/>
          <p:cNvSpPr txBox="1"/>
          <p:nvPr>
            <p:ph type="title"/>
          </p:nvPr>
        </p:nvSpPr>
        <p:spPr>
          <a:xfrm>
            <a:off x="1507800" y="4272000"/>
            <a:ext cx="612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900">
                <a:solidFill>
                  <a:schemeClr val="lt1"/>
                </a:solidFill>
              </a:rPr>
              <a:t>Total Value of All Won Opportunities:</a:t>
            </a:r>
            <a:r>
              <a:rPr lang="en-US" sz="1900">
                <a:solidFill>
                  <a:schemeClr val="lt1"/>
                </a:solidFill>
              </a:rPr>
              <a:t> $ 426,010,048</a:t>
            </a:r>
            <a:endParaRPr sz="1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9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Mumbai</a:t>
            </a:r>
            <a:endParaRPr sz="4000"/>
          </a:p>
        </p:txBody>
      </p:sp>
      <p:sp>
        <p:nvSpPr>
          <p:cNvPr id="233" name="Google Shape;233;p39"/>
          <p:cNvSpPr txBox="1"/>
          <p:nvPr>
            <p:ph idx="2" type="body"/>
          </p:nvPr>
        </p:nvSpPr>
        <p:spPr>
          <a:xfrm>
            <a:off x="457201" y="1076326"/>
            <a:ext cx="3008400" cy="32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Average Opportunity Won in Mumbai: </a:t>
            </a:r>
            <a:r>
              <a:rPr b="1" lang="en-US"/>
              <a:t>$ 23,015.57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Win Percentage in Mumbai: 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25.37 %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Client Retention Rate in Mumbai: </a:t>
            </a:r>
            <a:r>
              <a:rPr b="1" lang="en-US"/>
              <a:t>63.91 %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Total Value in Mumbai</a:t>
            </a:r>
            <a:r>
              <a:rPr b="1" lang="en-US"/>
              <a:t>: 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$ 122,742,029</a:t>
            </a:r>
            <a:endParaRPr b="1"/>
          </a:p>
        </p:txBody>
      </p:sp>
      <p:pic>
        <p:nvPicPr>
          <p:cNvPr id="234" name="Google Shape;23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96700"/>
            <a:ext cx="2775763" cy="142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1" y="2940175"/>
            <a:ext cx="2775775" cy="14217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518425"/>
            <a:ext cx="2775775" cy="1421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0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Dehli</a:t>
            </a:r>
            <a:endParaRPr sz="4000"/>
          </a:p>
        </p:txBody>
      </p:sp>
      <p:sp>
        <p:nvSpPr>
          <p:cNvPr id="242" name="Google Shape;242;p40"/>
          <p:cNvSpPr txBox="1"/>
          <p:nvPr>
            <p:ph idx="2" type="body"/>
          </p:nvPr>
        </p:nvSpPr>
        <p:spPr>
          <a:xfrm>
            <a:off x="457201" y="1076326"/>
            <a:ext cx="3008400" cy="32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Average Opportunity Won in Delhi: </a:t>
            </a:r>
            <a:r>
              <a:rPr b="1" lang="en-US"/>
              <a:t>$26,243.86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Win Percentage in Delhi:</a:t>
            </a:r>
            <a:br>
              <a:rPr lang="en-US"/>
            </a:br>
            <a:r>
              <a:rPr lang="en-US"/>
              <a:t> </a:t>
            </a:r>
            <a:r>
              <a:rPr b="1" lang="en-US"/>
              <a:t>22.74%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Client Retention Rate in Delhi:</a:t>
            </a:r>
            <a:br>
              <a:rPr lang="en-US"/>
            </a:br>
            <a:r>
              <a:rPr b="1" lang="en-US"/>
              <a:t> 69.29%</a:t>
            </a:r>
            <a:endParaRPr b="1"/>
          </a:p>
          <a:p>
            <a: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Total Value in Delhi:</a:t>
            </a:r>
            <a:br>
              <a:rPr lang="en-US"/>
            </a:br>
            <a:r>
              <a:rPr b="1" lang="en-US"/>
              <a:t> $90,383,842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9451" y="128575"/>
            <a:ext cx="2751749" cy="1394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9451" y="2917930"/>
            <a:ext cx="2751749" cy="1394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9450" y="1523239"/>
            <a:ext cx="2751749" cy="1394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Bengaluru</a:t>
            </a:r>
            <a:endParaRPr sz="4000"/>
          </a:p>
        </p:txBody>
      </p:sp>
      <p:sp>
        <p:nvSpPr>
          <p:cNvPr id="251" name="Google Shape;251;p41"/>
          <p:cNvSpPr txBox="1"/>
          <p:nvPr>
            <p:ph idx="2" type="body"/>
          </p:nvPr>
        </p:nvSpPr>
        <p:spPr>
          <a:xfrm>
            <a:off x="457201" y="1076326"/>
            <a:ext cx="3008400" cy="32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Average Opportunity Won in Bengaluru: </a:t>
            </a:r>
            <a:r>
              <a:rPr b="1" lang="en-US"/>
              <a:t>$25,356.23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Win Percentage in Bengaluru: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21.71%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Client Retention Rate in Bengaluru: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65.52%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Total Value in Bengaluru: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$52,588,831</a:t>
            </a:r>
            <a:endParaRPr b="1"/>
          </a:p>
        </p:txBody>
      </p:sp>
      <p:pic>
        <p:nvPicPr>
          <p:cNvPr id="252" name="Google Shape;25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3850" y="1523250"/>
            <a:ext cx="2722950" cy="139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3850" y="2925725"/>
            <a:ext cx="2722950" cy="1394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3849" y="120774"/>
            <a:ext cx="2722950" cy="1394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2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Hyderabad</a:t>
            </a:r>
            <a:endParaRPr sz="4000"/>
          </a:p>
        </p:txBody>
      </p:sp>
      <p:sp>
        <p:nvSpPr>
          <p:cNvPr id="260" name="Google Shape;260;p42"/>
          <p:cNvSpPr txBox="1"/>
          <p:nvPr>
            <p:ph idx="2" type="body"/>
          </p:nvPr>
        </p:nvSpPr>
        <p:spPr>
          <a:xfrm>
            <a:off x="457201" y="1076326"/>
            <a:ext cx="3008400" cy="32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Average Opportunity Won in Hyderabad:</a:t>
            </a:r>
            <a:r>
              <a:rPr b="1" lang="en-US"/>
              <a:t> $23,013.12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Win Percentage in Hyderabad: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21.89%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Client Retention Rate in Hyderabad: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64.27%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Total Value in Hyderabad: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$46,509,513</a:t>
            </a:r>
            <a:endParaRPr b="1"/>
          </a:p>
        </p:txBody>
      </p:sp>
      <p:pic>
        <p:nvPicPr>
          <p:cNvPr id="261" name="Google Shape;26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3849" y="1515450"/>
            <a:ext cx="2722950" cy="1394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3825" y="2910148"/>
            <a:ext cx="2722993" cy="139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3825" y="175900"/>
            <a:ext cx="2615326" cy="133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3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Pune</a:t>
            </a:r>
            <a:endParaRPr sz="4000"/>
          </a:p>
        </p:txBody>
      </p:sp>
      <p:sp>
        <p:nvSpPr>
          <p:cNvPr id="269" name="Google Shape;269;p43"/>
          <p:cNvSpPr txBox="1"/>
          <p:nvPr>
            <p:ph idx="2" type="body"/>
          </p:nvPr>
        </p:nvSpPr>
        <p:spPr>
          <a:xfrm>
            <a:off x="457201" y="1076326"/>
            <a:ext cx="3008400" cy="32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Average Opportunity Won in Pune: </a:t>
            </a:r>
            <a:r>
              <a:rPr b="1" lang="en-US"/>
              <a:t>$25,264.75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Win Percentage in Pune: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18.88%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Client Retention Rate in Pune: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58.83%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Total Value in Pune: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b="1" lang="en-US"/>
              <a:t>$38,882,455</a:t>
            </a:r>
            <a:endParaRPr b="1"/>
          </a:p>
        </p:txBody>
      </p:sp>
      <p:pic>
        <p:nvPicPr>
          <p:cNvPr id="270" name="Google Shape;27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3824" y="1570599"/>
            <a:ext cx="2615326" cy="13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3825" y="2910150"/>
            <a:ext cx="2615326" cy="133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3824" y="231049"/>
            <a:ext cx="2615326" cy="133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4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Kolkata</a:t>
            </a:r>
            <a:endParaRPr sz="4000"/>
          </a:p>
        </p:txBody>
      </p:sp>
      <p:sp>
        <p:nvSpPr>
          <p:cNvPr id="278" name="Google Shape;278;p44"/>
          <p:cNvSpPr txBox="1"/>
          <p:nvPr>
            <p:ph idx="2" type="body"/>
          </p:nvPr>
        </p:nvSpPr>
        <p:spPr>
          <a:xfrm>
            <a:off x="457201" y="1076326"/>
            <a:ext cx="3008400" cy="32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Average Opportunity Won in Kolkata: </a:t>
            </a:r>
            <a:r>
              <a:rPr b="1" lang="en-US"/>
              <a:t>$24,357.28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Win Percentage in Kolkata: 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21.27%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Client Retention Rate in Kolkata: </a:t>
            </a:r>
            <a:r>
              <a:rPr b="1" lang="en-US"/>
              <a:t>63.98%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Total Value in Kolkata: 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$38,119,150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9" name="Google Shape;27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3825" y="1570600"/>
            <a:ext cx="2615326" cy="133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3825" y="2910150"/>
            <a:ext cx="2615319" cy="133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3825" y="231050"/>
            <a:ext cx="2615304" cy="1339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5"/>
          <p:cNvSpPr txBox="1"/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Chennai</a:t>
            </a:r>
            <a:endParaRPr sz="4000"/>
          </a:p>
        </p:txBody>
      </p:sp>
      <p:sp>
        <p:nvSpPr>
          <p:cNvPr id="287" name="Google Shape;287;p45"/>
          <p:cNvSpPr txBox="1"/>
          <p:nvPr>
            <p:ph idx="2" type="body"/>
          </p:nvPr>
        </p:nvSpPr>
        <p:spPr>
          <a:xfrm>
            <a:off x="457201" y="1076326"/>
            <a:ext cx="3008400" cy="32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Average Opportunity Won in Chennai: </a:t>
            </a:r>
            <a:r>
              <a:rPr b="1" lang="en-US"/>
              <a:t>$22,279.97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rPr lang="en-US"/>
              <a:t>Win Percentage in Chennai: 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/>
              <a:t>21.82%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Client Retention Rate in Chennai: </a:t>
            </a:r>
            <a:r>
              <a:rPr b="1" lang="en-US"/>
              <a:t>57.83%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Total Value in Chennai: </a:t>
            </a:r>
            <a:r>
              <a:rPr b="1" lang="en-US"/>
              <a:t>$36,784,228</a:t>
            </a:r>
            <a:endParaRPr b="1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88" name="Google Shape;28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3825" y="1570600"/>
            <a:ext cx="2615326" cy="133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3825" y="2910150"/>
            <a:ext cx="2615326" cy="1339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3823" y="231037"/>
            <a:ext cx="2615326" cy="1339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Budget Division</a:t>
            </a:r>
            <a:endParaRPr sz="4000"/>
          </a:p>
        </p:txBody>
      </p:sp>
      <p:sp>
        <p:nvSpPr>
          <p:cNvPr id="296" name="Google Shape;296;p46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Total Budget: </a:t>
            </a:r>
            <a:r>
              <a:rPr lang="en-US" sz="1500"/>
              <a:t>$426,010,048</a:t>
            </a:r>
            <a:endParaRPr sz="1500"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Allocation per City: </a:t>
            </a:r>
            <a:endParaRPr b="1"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Bengaluru:</a:t>
            </a:r>
            <a:r>
              <a:rPr b="1" lang="en-US" sz="1500"/>
              <a:t> </a:t>
            </a:r>
            <a:r>
              <a:rPr lang="en-US" sz="1500"/>
              <a:t>$53,023,434  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Chennai: $37,314,806  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Delhi: $89,335,893  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Hyderabad: $47,375,956  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Kolkata: $39,103,081  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Mumbai: $119,509,736  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Pune: $40,347,142  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The budget is allocated using inverse performance weighting, where underperforming cities with lower win rates receive a higher share based on their relative contribution to the firm's total value.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7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Basic Recommendations</a:t>
            </a:r>
            <a:endParaRPr sz="4000"/>
          </a:p>
        </p:txBody>
      </p:sp>
      <p:sp>
        <p:nvSpPr>
          <p:cNvPr id="302" name="Google Shape;302;p47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Specialization - </a:t>
            </a:r>
            <a:r>
              <a:rPr lang="en-US" sz="1500"/>
              <a:t>Focus on compartmentalization in selling, especially with 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high-cost channels: </a:t>
            </a:r>
            <a:endParaRPr sz="1500"/>
          </a:p>
          <a:p>
            <a:pPr indent="-323850" lvl="0" marL="457200" rtl="0" algn="l">
              <a:spcBef>
                <a:spcPts val="640"/>
              </a:spcBef>
              <a:spcAft>
                <a:spcPts val="0"/>
              </a:spcAft>
              <a:buSzPts val="1500"/>
              <a:buFont typeface="Calibri"/>
              <a:buAutoNum type="arabicPeriod"/>
            </a:pPr>
            <a:r>
              <a:rPr b="1" lang="en-US" sz="1500"/>
              <a:t>Enterprise_Sellers</a:t>
            </a:r>
            <a:r>
              <a:rPr lang="en-US" sz="1500"/>
              <a:t> → Analytics, ERP Implementation: </a:t>
            </a:r>
            <a:r>
              <a:rPr lang="en-US" sz="1500">
                <a:highlight>
                  <a:srgbClr val="FFFF00"/>
                </a:highlight>
              </a:rPr>
              <a:t>34.8% </a:t>
            </a:r>
            <a:endParaRPr sz="1500">
              <a:highlight>
                <a:srgbClr val="FFFF00"/>
              </a:highlight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AutoNum type="arabicPeriod"/>
            </a:pPr>
            <a:r>
              <a:rPr b="1" lang="en-US" sz="1500"/>
              <a:t>Marketing</a:t>
            </a:r>
            <a:r>
              <a:rPr lang="en-US" sz="1500"/>
              <a:t> → Technical Business Solutions, ERP Implementation: </a:t>
            </a:r>
            <a:r>
              <a:rPr lang="en-US" sz="1500">
                <a:highlight>
                  <a:srgbClr val="FFFF00"/>
                </a:highlight>
              </a:rPr>
              <a:t>19%</a:t>
            </a:r>
            <a:r>
              <a:rPr lang="en-US" sz="1500"/>
              <a:t> 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AutoNum type="arabicPeriod"/>
            </a:pPr>
            <a:r>
              <a:rPr b="1" lang="en-US" sz="1500"/>
              <a:t>Online_Leads</a:t>
            </a:r>
            <a:r>
              <a:rPr lang="en-US" sz="1500"/>
              <a:t> → Analytics, ERP Implementation: </a:t>
            </a:r>
            <a:r>
              <a:rPr lang="en-US" sz="1500">
                <a:highlight>
                  <a:srgbClr val="FFFF00"/>
                </a:highlight>
              </a:rPr>
              <a:t>20%</a:t>
            </a:r>
            <a:endParaRPr sz="1500">
              <a:highlight>
                <a:srgbClr val="FFFF00"/>
              </a:highlight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Font typeface="Calibri"/>
              <a:buAutoNum type="arabicPeriod"/>
            </a:pPr>
            <a:r>
              <a:rPr b="1" lang="en-US" sz="1500"/>
              <a:t>Partners</a:t>
            </a:r>
            <a:r>
              <a:rPr lang="en-US" sz="1500"/>
              <a:t> → Analytics, ERP Implementation: </a:t>
            </a:r>
            <a:r>
              <a:rPr lang="en-US" sz="1500">
                <a:highlight>
                  <a:srgbClr val="FFFF00"/>
                </a:highlight>
              </a:rPr>
              <a:t>26.2% </a:t>
            </a:r>
            <a:endParaRPr sz="1500">
              <a:highlight>
                <a:srgbClr val="FFFF00"/>
              </a:highlight>
            </a:endParaRPr>
          </a:p>
          <a:p>
            <a:pPr indent="-32385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b="1" lang="en-US" sz="1500"/>
              <a:t>Tele_Sales</a:t>
            </a:r>
            <a:r>
              <a:rPr lang="en-US" sz="1500"/>
              <a:t> → ERP Implementation, Technical Business Solutions: </a:t>
            </a:r>
            <a:r>
              <a:rPr lang="en-US" sz="1500">
                <a:highlight>
                  <a:srgbClr val="FFFF00"/>
                </a:highlight>
              </a:rPr>
              <a:t>20.6%</a:t>
            </a:r>
            <a:r>
              <a:rPr lang="en-US" sz="1500"/>
              <a:t>  </a:t>
            </a:r>
            <a:endParaRPr sz="15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         </a:t>
            </a:r>
            <a:endParaRPr sz="15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This process will streamline resource usage, allow for specialized training and enablement, and increase ICG’s forecasted: </a:t>
            </a:r>
            <a:endParaRPr sz="15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/>
              <a:t>average win percent from </a:t>
            </a:r>
            <a:r>
              <a:rPr b="1" lang="en-US" sz="1500">
                <a:highlight>
                  <a:srgbClr val="FFFF00"/>
                </a:highlight>
              </a:rPr>
              <a:t>22.6% to 24.12%</a:t>
            </a:r>
            <a:endParaRPr b="1" sz="15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/>
              <a:t>net sales from </a:t>
            </a:r>
            <a:r>
              <a:rPr b="1" lang="en-US" sz="1500">
                <a:highlight>
                  <a:srgbClr val="FFFF00"/>
                </a:highlight>
              </a:rPr>
              <a:t>$426,010,048 to $467,480,042.67 ($41,469,994.67) </a:t>
            </a:r>
            <a:endParaRPr b="1" sz="15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highlight>
                <a:srgbClr val="FFFF00"/>
              </a:highlight>
            </a:endParaRPr>
          </a:p>
        </p:txBody>
      </p:sp>
      <p:pic>
        <p:nvPicPr>
          <p:cNvPr id="303" name="Google Shape;30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9251" y="895350"/>
            <a:ext cx="2268549" cy="2265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8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Basic Recommendations</a:t>
            </a:r>
            <a:endParaRPr sz="4000"/>
          </a:p>
        </p:txBody>
      </p:sp>
      <p:sp>
        <p:nvSpPr>
          <p:cNvPr id="309" name="Google Shape;309;p48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Efficiency - </a:t>
            </a:r>
            <a:r>
              <a:rPr lang="en-US" sz="1500"/>
              <a:t>Focus on the product that streamline efficiency and size. 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Analytics Average Velocity - 45.3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Analytics Average Opportunity Size - $7,780,570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Allocating extra </a:t>
            </a:r>
            <a:r>
              <a:rPr b="1" lang="en-US" sz="1500"/>
              <a:t>Enterprise Sellers and Partners </a:t>
            </a:r>
            <a:r>
              <a:rPr lang="en-US" sz="1500"/>
              <a:t>as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well as targeting </a:t>
            </a:r>
            <a:r>
              <a:rPr b="1" lang="en-US" sz="1500"/>
              <a:t>Online Leads </a:t>
            </a:r>
            <a:r>
              <a:rPr lang="en-US" sz="1500"/>
              <a:t>to sell analytics will yield: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Projected New Win Percentage: </a:t>
            </a:r>
            <a:r>
              <a:rPr lang="en-US" sz="1500"/>
              <a:t>23.45% (+0.85%)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Projected New Total Sales Value: </a:t>
            </a:r>
            <a:r>
              <a:rPr lang="en-US" sz="1500"/>
              <a:t>$446,162,209 (+$20M)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highlight>
                <a:srgbClr val="FFFF00"/>
              </a:highlight>
            </a:endParaRPr>
          </a:p>
        </p:txBody>
      </p:sp>
      <p:pic>
        <p:nvPicPr>
          <p:cNvPr id="310" name="Google Shape;31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6118" y="1709756"/>
            <a:ext cx="4032975" cy="208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9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Mumbai Recommendations</a:t>
            </a:r>
            <a:endParaRPr sz="4000"/>
          </a:p>
        </p:txBody>
      </p:sp>
      <p:sp>
        <p:nvSpPr>
          <p:cNvPr id="316" name="Google Shape;316;p49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Mumbai looks </a:t>
            </a:r>
            <a:r>
              <a:rPr i="1" lang="en-US" sz="1500"/>
              <a:t>great</a:t>
            </a:r>
            <a:r>
              <a:rPr lang="en-US" sz="1500"/>
              <a:t>. Here are our recommendations: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Budget: </a:t>
            </a:r>
            <a:r>
              <a:rPr lang="en-US" sz="1500"/>
              <a:t>$119,509,736 </a:t>
            </a:r>
            <a:endParaRPr sz="1500"/>
          </a:p>
          <a:p>
            <a:pPr indent="-323850" lvl="0" marL="457200" rtl="0" algn="l">
              <a:spcBef>
                <a:spcPts val="640"/>
              </a:spcBef>
              <a:spcAft>
                <a:spcPts val="0"/>
              </a:spcAft>
              <a:buSzPts val="1500"/>
              <a:buAutoNum type="arabicPeriod"/>
            </a:pPr>
            <a:r>
              <a:rPr lang="en-US" sz="1500"/>
              <a:t>Focus on </a:t>
            </a:r>
            <a:r>
              <a:rPr b="1" lang="en-US" sz="1500"/>
              <a:t>higher retention rate products</a:t>
            </a:r>
            <a:endParaRPr b="1"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AutoNum type="alphaLcPeriod"/>
            </a:pPr>
            <a:r>
              <a:rPr lang="en-US" sz="1500"/>
              <a:t>allocate 25% of your budget towards </a:t>
            </a:r>
            <a:r>
              <a:rPr b="1" lang="en-US" sz="1500"/>
              <a:t>loyalty programs, customer success operants, </a:t>
            </a:r>
            <a:r>
              <a:rPr lang="en-US" sz="1500"/>
              <a:t>and </a:t>
            </a:r>
            <a:r>
              <a:rPr b="1" lang="en-US" sz="1500"/>
              <a:t>sales enablement for higher retention products: </a:t>
            </a:r>
            <a:endParaRPr b="1"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AutoNum type="alphaLcPeriod"/>
            </a:pPr>
            <a:r>
              <a:rPr b="1" lang="en-US" sz="1500"/>
              <a:t>Analytics </a:t>
            </a:r>
            <a:r>
              <a:rPr lang="en-US" sz="1500"/>
              <a:t>and </a:t>
            </a:r>
            <a:r>
              <a:rPr b="1" lang="en-US" sz="1500"/>
              <a:t>Online Leads</a:t>
            </a:r>
            <a:r>
              <a:rPr lang="en-US" sz="1500"/>
              <a:t> are the highest retention rate </a:t>
            </a:r>
            <a:endParaRPr sz="15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sales offerings and mediums respectively. Focus 25% of </a:t>
            </a:r>
            <a:endParaRPr sz="15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budget on sales enablement for analytics, and 25% of </a:t>
            </a:r>
            <a:endParaRPr sz="1500"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budget for building out online leads.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-US" sz="1500"/>
              <a:t>Use the remaining 25% of your budget to refine your </a:t>
            </a:r>
            <a:endParaRPr sz="1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enablement and sales for </a:t>
            </a:r>
            <a:r>
              <a:rPr b="1" lang="en-US" sz="1500"/>
              <a:t>Technical Business Solutions, </a:t>
            </a:r>
            <a:r>
              <a:rPr lang="en-US" sz="1500"/>
              <a:t>the </a:t>
            </a:r>
            <a:endParaRPr sz="1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highest ROI product.</a:t>
            </a:r>
            <a:endParaRPr sz="1500"/>
          </a:p>
        </p:txBody>
      </p:sp>
      <p:pic>
        <p:nvPicPr>
          <p:cNvPr id="317" name="Google Shape;31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0016" y="2411866"/>
            <a:ext cx="2671849" cy="137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0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Delhi Recommendations</a:t>
            </a:r>
            <a:endParaRPr sz="4000"/>
          </a:p>
        </p:txBody>
      </p:sp>
      <p:sp>
        <p:nvSpPr>
          <p:cNvPr id="323" name="Google Shape;323;p50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Across the board, Delhi has trends that follow exact company averages. 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Budget: </a:t>
            </a:r>
            <a:r>
              <a:rPr lang="en-US" sz="1500"/>
              <a:t>$89,335,893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Utilize 100% of this budget for sales enablement for: </a:t>
            </a:r>
            <a:endParaRPr sz="1500"/>
          </a:p>
          <a:p>
            <a:pPr indent="-323850" lvl="0" marL="457200" rtl="0" algn="l">
              <a:spcBef>
                <a:spcPts val="640"/>
              </a:spcBef>
              <a:spcAft>
                <a:spcPts val="0"/>
              </a:spcAft>
              <a:buSzPts val="1500"/>
              <a:buAutoNum type="arabicPeriod"/>
            </a:pPr>
            <a:r>
              <a:rPr lang="en-US" sz="1500"/>
              <a:t>Analytics &amp; Legacy Modernization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-US" sz="1500"/>
              <a:t>Online Leads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lang="en-US" sz="1500"/>
              <a:t>Lead generation and </a:t>
            </a:r>
            <a:endParaRPr sz="1500"/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prospecting</a:t>
            </a:r>
            <a:endParaRPr sz="1500"/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Training efforts for these 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struggling areas will yield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4x return on every 1% gained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in win% 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324" name="Google Shape;32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1642" y="1012867"/>
            <a:ext cx="3064474" cy="15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1652" y="2733127"/>
            <a:ext cx="3064521" cy="15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0934" y="2733117"/>
            <a:ext cx="3064507" cy="15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1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Bengaluru Recommendations</a:t>
            </a:r>
            <a:endParaRPr sz="4000"/>
          </a:p>
        </p:txBody>
      </p:sp>
      <p:sp>
        <p:nvSpPr>
          <p:cNvPr id="332" name="Google Shape;332;p51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Bengaluru is struggling with its Legacy Modernization offering dragging all other KPIs down. Focus 100% of efforts there. 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Budget: </a:t>
            </a:r>
            <a:r>
              <a:rPr lang="en-US" sz="1500"/>
              <a:t>$53,023,434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For Legacy Modernization: </a:t>
            </a:r>
            <a:endParaRPr b="1"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-US" sz="1500"/>
              <a:t>Average Opportunity Size:</a:t>
            </a:r>
            <a:r>
              <a:rPr lang="en-US" sz="1500"/>
              <a:t> $40,235.89 (</a:t>
            </a:r>
            <a:r>
              <a:rPr b="1" lang="en-US" sz="1500"/>
              <a:t>Company Average:</a:t>
            </a:r>
            <a:r>
              <a:rPr lang="en-US" sz="1500"/>
              <a:t> $36,148.38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-US" sz="1500"/>
              <a:t>Average Sales Velocity:</a:t>
            </a:r>
            <a:r>
              <a:rPr lang="en-US" sz="1500"/>
              <a:t> 43.96 (</a:t>
            </a:r>
            <a:r>
              <a:rPr b="1" lang="en-US" sz="1500"/>
              <a:t>Company Average:</a:t>
            </a:r>
            <a:r>
              <a:rPr lang="en-US" sz="1500"/>
              <a:t> 38.40)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-US" sz="1500"/>
              <a:t>Average Stage Iterations:</a:t>
            </a:r>
            <a:r>
              <a:rPr lang="en-US" sz="1500"/>
              <a:t> 2.83 (</a:t>
            </a:r>
            <a:r>
              <a:rPr b="1" lang="en-US" sz="1500"/>
              <a:t>Company Average:</a:t>
            </a:r>
            <a:r>
              <a:rPr lang="en-US" sz="1500"/>
              <a:t> 2.87) *how are you moving through deals quicker than average if they have similar stage iterations?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/>
              <a:t>Insights: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To increase the win percentage for this offering, prioritize </a:t>
            </a:r>
            <a:r>
              <a:rPr b="1" lang="en-US" sz="1500"/>
              <a:t>Enterprise Sellers and Partner</a:t>
            </a:r>
            <a:r>
              <a:rPr lang="en-US" sz="1500"/>
              <a:t>s as the primary sales mediums, focusing on </a:t>
            </a:r>
            <a:r>
              <a:rPr b="1" lang="en-US" sz="1500"/>
              <a:t>high-value client targeting and streamlining sales stage iterations</a:t>
            </a:r>
            <a:r>
              <a:rPr lang="en-US" sz="1500"/>
              <a:t> to accelerate deal closures.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2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Hyderabad Recommendations</a:t>
            </a:r>
            <a:endParaRPr sz="4000"/>
          </a:p>
        </p:txBody>
      </p:sp>
      <p:sp>
        <p:nvSpPr>
          <p:cNvPr id="338" name="Google Shape;338;p52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Hyperbad is struggling with its Legacy Modernization offering and Online Sales, dragging all other KPIs down. Focus 50% of efforts on each. They need to fix volatile velocity across iterations: 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Budget: </a:t>
            </a:r>
            <a:r>
              <a:rPr lang="en-US" sz="1500"/>
              <a:t>$47,375,956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/>
              <a:t>Clear Conclusion: </a:t>
            </a:r>
            <a:r>
              <a:rPr lang="en-US" sz="1500">
                <a:highlight>
                  <a:srgbClr val="FFFF00"/>
                </a:highlight>
              </a:rPr>
              <a:t>Between 1 and 4 stages</a:t>
            </a:r>
            <a:r>
              <a:rPr lang="en-US" sz="1500"/>
              <a:t> of sales is </a:t>
            </a:r>
            <a:r>
              <a:rPr b="1" lang="en-US" sz="1500"/>
              <a:t>essential. </a:t>
            </a:r>
            <a:r>
              <a:rPr lang="en-US" sz="1500"/>
              <a:t>After 4 stages, the win% goes down exponentially per additional stage!</a:t>
            </a:r>
            <a:endParaRPr sz="1500"/>
          </a:p>
        </p:txBody>
      </p:sp>
      <p:pic>
        <p:nvPicPr>
          <p:cNvPr id="339" name="Google Shape;33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4622" y="1879160"/>
            <a:ext cx="2682175" cy="13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2450" y="1896225"/>
            <a:ext cx="2682175" cy="1385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275" y="2164600"/>
            <a:ext cx="2682175" cy="138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3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Pune Recommendations</a:t>
            </a:r>
            <a:endParaRPr sz="4000"/>
          </a:p>
        </p:txBody>
      </p:sp>
      <p:sp>
        <p:nvSpPr>
          <p:cNvPr id="347" name="Google Shape;347;p53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Pune has some of the lowest win rates and retention rates across the board at IGC. However, Pune also demonstrates a higher velocity with more sales stages. 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Budget: </a:t>
            </a:r>
            <a:r>
              <a:rPr lang="en-US" sz="1500"/>
              <a:t>$40,347,142 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We recommend the following NBP 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strategy for clients in the pipeline: 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b="1" lang="en-US" sz="1500"/>
              <a:t>Stages 1-5 </a:t>
            </a:r>
            <a:r>
              <a:rPr lang="en-US" sz="1500"/>
              <a:t>push analytics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b="1" lang="en-US" sz="1500"/>
              <a:t>Stages 5-12 </a:t>
            </a:r>
            <a:r>
              <a:rPr lang="en-US" sz="1500"/>
              <a:t>push ERP</a:t>
            </a:r>
            <a:endParaRPr sz="15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AutoNum type="arabicPeriod"/>
            </a:pPr>
            <a:r>
              <a:rPr b="1" lang="en-US" sz="1500"/>
              <a:t>Stages 12+ </a:t>
            </a:r>
            <a:r>
              <a:rPr lang="en-US" sz="1500"/>
              <a:t>push Technical Business</a:t>
            </a:r>
            <a:endParaRPr sz="1500"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Solutions.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*Drop Legacy Modernization entirely.  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348" name="Google Shape;34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950" y="1769025"/>
            <a:ext cx="4898850" cy="252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4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Kolkata Recommendations</a:t>
            </a:r>
            <a:endParaRPr sz="4000"/>
          </a:p>
        </p:txBody>
      </p:sp>
      <p:sp>
        <p:nvSpPr>
          <p:cNvPr id="354" name="Google Shape;354;p54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In Kolkata, we recommend matching specific products to their best GTM Enablement partner. Their stats are exactly average and can be slightly refined for greater success. 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Budget: </a:t>
            </a:r>
            <a:r>
              <a:rPr lang="en-US" sz="1500"/>
              <a:t>$39,103,081</a:t>
            </a:r>
            <a:endParaRPr sz="1500"/>
          </a:p>
          <a:p>
            <a:pPr indent="-323850" lvl="0" marL="457200" rtl="0" algn="l">
              <a:spcBef>
                <a:spcPts val="64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Analytics → Enterprise Sellers: 40.00%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ERP Implementation → Enterprise Sellers: 29.55%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 sz="1500"/>
              <a:t>Technical Business Solutions → Tele Sales: 20.53%</a:t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New Total Projected Win Percentage:</a:t>
            </a:r>
            <a:r>
              <a:rPr lang="en-US" sz="1500">
                <a:highlight>
                  <a:srgbClr val="FFFF00"/>
                </a:highlight>
              </a:rPr>
              <a:t> 23.45%</a:t>
            </a:r>
            <a:endParaRPr sz="1500"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355" name="Google Shape;35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0149" y="1906749"/>
            <a:ext cx="4163850" cy="215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5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Chennai Recommendations</a:t>
            </a:r>
            <a:endParaRPr sz="4000"/>
          </a:p>
        </p:txBody>
      </p:sp>
      <p:sp>
        <p:nvSpPr>
          <p:cNvPr id="361" name="Google Shape;361;p55"/>
          <p:cNvSpPr txBox="1"/>
          <p:nvPr>
            <p:ph idx="1" type="body"/>
          </p:nvPr>
        </p:nvSpPr>
        <p:spPr>
          <a:xfrm>
            <a:off x="457200" y="1200151"/>
            <a:ext cx="8229600" cy="3102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500"/>
              <a:t>Chennai can dramatically increase its win% across the board by focusing its budget on </a:t>
            </a:r>
            <a:r>
              <a:rPr b="1" lang="en-US" sz="1500"/>
              <a:t>increasing retention percent. </a:t>
            </a:r>
            <a:endParaRPr b="1" sz="1500"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None/>
            </a:pPr>
            <a:r>
              <a:rPr b="1" lang="en-US" sz="1500"/>
              <a:t>Budget: </a:t>
            </a:r>
            <a:r>
              <a:rPr lang="en-US" sz="1500"/>
              <a:t>$37,314,806 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/>
              <a:t>Variables and retention correlation: 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1 Opportunity Size: -0.168 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2 Sales Stage Iterations: 0.0820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3 Sales Velocity: 0.0105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Invest Chennai Budget in retention efforts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for retaining clients </a:t>
            </a:r>
            <a:r>
              <a:rPr b="1" lang="en-US" sz="1500"/>
              <a:t>between $50k-100K+</a:t>
            </a:r>
            <a:endParaRPr b="1"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362" name="Google Shape;36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0868" y="1703281"/>
            <a:ext cx="4058026" cy="209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6"/>
          <p:cNvSpPr txBox="1"/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Decision Trees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56"/>
          <p:cNvSpPr txBox="1"/>
          <p:nvPr>
            <p:ph idx="1" type="body"/>
          </p:nvPr>
        </p:nvSpPr>
        <p:spPr>
          <a:xfrm>
            <a:off x="591727" y="1221301"/>
            <a:ext cx="3580800" cy="3310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it?</a:t>
            </a:r>
            <a:b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Visual model showing how sales factors impact Win/Loss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Splits data by key variables (e.g., velocity, size, city)</a:t>
            </a:r>
            <a:b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read it:</a:t>
            </a:r>
            <a:b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 at the top (root node)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Follow questions down each branch (Yes = left, No = right)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Leaf = outcome with Win %, sample size</a:t>
            </a:r>
            <a:b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56"/>
          <p:cNvSpPr txBox="1"/>
          <p:nvPr>
            <p:ph idx="2" type="body"/>
          </p:nvPr>
        </p:nvSpPr>
        <p:spPr>
          <a:xfrm>
            <a:off x="4923237" y="1063369"/>
            <a:ext cx="3580800" cy="3310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to do (per city):</a:t>
            </a:r>
            <a:b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1: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Filter paths with your city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2: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Find high </a:t>
            </a:r>
            <a:r>
              <a:rPr lang="en-US" sz="1200">
                <a:solidFill>
                  <a:schemeClr val="dk1"/>
                </a:solidFill>
                <a:highlight>
                  <a:srgbClr val="D9EAD3"/>
                </a:highlight>
                <a:latin typeface="Calibri"/>
                <a:ea typeface="Calibri"/>
                <a:cs typeface="Calibri"/>
                <a:sym typeface="Calibri"/>
              </a:rPr>
              <a:t>Win % leaf nodes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3: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Apply insights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○"/>
            </a:pPr>
            <a:r>
              <a:rPr lang="en-US"/>
              <a:t>Focus on top-performing segments</a:t>
            </a:r>
            <a:endParaRPr/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○"/>
            </a:pPr>
            <a:r>
              <a:rPr lang="en-US"/>
              <a:t>Avoid low-success paths (e.g., low velocity + many iterations)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b="1" lang="en-US"/>
              <a:t>Use previously assigned budget to invest in tech stacks, trainings, and systems to optimize key metrics 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★"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Send this document to branch managers to optimize each individual sales process</a:t>
            </a:r>
            <a:endParaRPr b="1" i="1" sz="12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3688" y="268675"/>
            <a:ext cx="7316624" cy="381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363" y="131875"/>
            <a:ext cx="7843275" cy="40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188" y="145550"/>
            <a:ext cx="7487625" cy="390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527" y="0"/>
            <a:ext cx="8376950" cy="437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8963" y="0"/>
            <a:ext cx="8406074" cy="43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263" y="0"/>
            <a:ext cx="8303476" cy="433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900" y="0"/>
            <a:ext cx="8358200" cy="436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4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54.20%</a:t>
            </a:r>
            <a:endParaRPr/>
          </a:p>
        </p:txBody>
      </p:sp>
      <p:sp>
        <p:nvSpPr>
          <p:cNvPr id="410" name="Google Shape;410;p64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New win percent assuming optimized methods under TreePlan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5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Next Section: </a:t>
            </a:r>
            <a:r>
              <a:rPr lang="en-US"/>
              <a:t>CRM Updates</a:t>
            </a:r>
            <a:endParaRPr/>
          </a:p>
        </p:txBody>
      </p:sp>
      <p:sp>
        <p:nvSpPr>
          <p:cNvPr id="416" name="Google Shape;416;p65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How to streamline CRM based on data-backed insight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396" y="1166675"/>
            <a:ext cx="4833275" cy="28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66"/>
          <p:cNvSpPr txBox="1"/>
          <p:nvPr>
            <p:ph idx="2" type="body"/>
          </p:nvPr>
        </p:nvSpPr>
        <p:spPr>
          <a:xfrm>
            <a:off x="5067237" y="666319"/>
            <a:ext cx="3580800" cy="3310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184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Recommendations: </a:t>
            </a:r>
            <a:endParaRPr b="1" sz="184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655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Target Deals &lt;$50K with Velocity &gt;50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a lead scoring rule or report filter to prioritize deals under $50K and sales velocity over 50, where win likelihood is highest.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655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a Watchlist for Deals &gt;$75K &amp; Velocity &lt;30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Flag high-value, slow-moving deals for weekly pipeline reviews. Assign sales leadership to intervene or fast-track decisions.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655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Embed Win Probability Score in Salesforce or HubSpot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Add a new custom field: “Predicted Win Likelihood” using the logistic regression model, and sort deal views by this score.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655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 a “High-Velocity Heatmap” Dashboard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Tableau or Power BI to create a visual pipeline segmenting deals by velocity and opportunity size, refreshing weekly for sales team visibility.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7655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Train Model with Region + Tech Stack by End of Q2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Schedule a model enhancement sprint to include region, tech stack, and stage as inputs. Goal: improve AUC and boost accuracy by 10%.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7"/>
          <p:cNvSpPr txBox="1"/>
          <p:nvPr>
            <p:ph idx="2" type="body"/>
          </p:nvPr>
        </p:nvSpPr>
        <p:spPr>
          <a:xfrm>
            <a:off x="5050537" y="395544"/>
            <a:ext cx="3580800" cy="3310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5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Recommendations: </a:t>
            </a:r>
            <a:endParaRPr b="1" sz="5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95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1" lang="en-US" sz="360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Launch Velocity-Based Acceleration Playbooks</a:t>
            </a:r>
            <a:endParaRPr b="1"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360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Since higher sales velocity significantly reduces time-to-close (p &lt; 0.001), design playbooks for high-velocity leads — fast-track proposals, approvals, and support resources to close these faster.</a:t>
            </a:r>
            <a:endParaRPr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95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1" lang="en-US" sz="360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Deprioritize Opportunity Size as a Predictor</a:t>
            </a:r>
            <a:endParaRPr b="1"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360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Opportunity size is not statistically significant (p = 0.21). Don’t over-emphasize deal size when estimating close time — instead, focus on velocity and sales stage complexity.</a:t>
            </a:r>
            <a:endParaRPr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95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1" lang="en-US" sz="360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Flag Deals with High Stage Iterations for Intervention</a:t>
            </a:r>
            <a:endParaRPr b="1"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360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sales stage iterations strongly increase close time. Set up alerts or dashboards to flag deals with &gt;3 iterations and assign sales managers to assist with deal movement.</a:t>
            </a:r>
            <a:endParaRPr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95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1" lang="en-US" sz="360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Localize Strategies for Pune &amp; Chennai</a:t>
            </a:r>
            <a:endParaRPr b="1"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360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City effects show Pune and Chennai close faster than others. Analyze rep practices or customer behavior in these regions and replicate successful strategies in slower markets.</a:t>
            </a:r>
            <a:endParaRPr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95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b="1" lang="en-US" sz="360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Embed Time-to-Close Predictions in Pipeline Reviews</a:t>
            </a:r>
            <a:endParaRPr b="1"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360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predicted_days_to_close as a new column in CRM dashboards. Let reps and managers sort pipeline by expected time-to-close to plan outreach and forecasting with more accuracy.</a:t>
            </a:r>
            <a:endParaRPr sz="360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84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84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8" name="Google Shape;42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050" y="937088"/>
            <a:ext cx="4762436" cy="2768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